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4" r:id="rId3"/>
    <p:sldId id="276" r:id="rId4"/>
    <p:sldId id="277" r:id="rId5"/>
    <p:sldId id="279" r:id="rId6"/>
    <p:sldId id="280" r:id="rId7"/>
    <p:sldId id="258" r:id="rId8"/>
    <p:sldId id="260" r:id="rId9"/>
    <p:sldId id="259" r:id="rId10"/>
    <p:sldId id="261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731" autoAdjust="0"/>
  </p:normalViewPr>
  <p:slideViewPr>
    <p:cSldViewPr>
      <p:cViewPr varScale="1">
        <p:scale>
          <a:sx n="82" d="100"/>
          <a:sy n="82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007672-EEF0-402F-874D-E8B6EDB70C7D}" type="datetimeFigureOut">
              <a:rPr lang="en-GB" smtClean="0"/>
              <a:pPr/>
              <a:t>16/08/2013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19038-83C8-4B15-A424-6E710CFA793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endParaRPr lang="en-GB" smtClean="0">
              <a:latin typeface="Trebuchet MS" pitchFamily="34" charset="0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93135B-9905-45F6-8A4C-D2234BD25899}" type="slidenum">
              <a:rPr lang="en-AU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lvl="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19038-83C8-4B15-A424-6E710CFA7933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lvl="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19038-83C8-4B15-A424-6E710CFA7933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lvl="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19038-83C8-4B15-A424-6E710CFA7933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dirty="0" smtClean="0"/>
              <a:t>The ultimate goal is to facilitate long-term investment (LTI) by institutional investors such as pension funds, insurance companies, and sovereign wealth funds. The project </a:t>
            </a:r>
            <a:r>
              <a:rPr lang="en-US" b="1" dirty="0" smtClean="0"/>
              <a:t>will provide policy recommendations at the highest political level</a:t>
            </a:r>
            <a:r>
              <a:rPr lang="en-US" dirty="0" smtClean="0"/>
              <a:t>, with a </a:t>
            </a:r>
            <a:r>
              <a:rPr lang="en-GB" dirty="0" smtClean="0"/>
              <a:t>policy toolkit that covers (</a:t>
            </a:r>
            <a:r>
              <a:rPr lang="en-GB" dirty="0" err="1" smtClean="0"/>
              <a:t>i</a:t>
            </a:r>
            <a:r>
              <a:rPr lang="en-GB" dirty="0" smtClean="0"/>
              <a:t>) regulations affecting institutional investors, (ii) financial instruments and risk-transfer mechanisms to promote long-term investment (particularly in infrastructure/green and SME sectors)</a:t>
            </a:r>
          </a:p>
          <a:p>
            <a:endParaRPr lang="en-US" dirty="0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BF2AE03-C037-4CF2-848A-7705BAD5057E}" type="slidenum">
              <a:rPr lang="en-GB">
                <a:latin typeface="Arial" pitchFamily="34" charset="0"/>
              </a:rPr>
              <a:pPr/>
              <a:t>3</a:t>
            </a:fld>
            <a:endParaRPr lang="en-GB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GB" dirty="0" smtClean="0"/>
              <a:t>SWFs and PPRFs in the table add up to 9.5 trillion, those under 50 billion missing…</a:t>
            </a:r>
            <a:endParaRPr lang="en-US" dirty="0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4C9C55-DF65-42EF-88AE-F7AF8943DAE6}" type="slidenum">
              <a:rPr lang="en-GB">
                <a:latin typeface="Arial" pitchFamily="34" charset="0"/>
              </a:rPr>
              <a:pPr/>
              <a:t>4</a:t>
            </a:fld>
            <a:endParaRPr lang="en-GB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lvl="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19038-83C8-4B15-A424-6E710CFA7933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lvl="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19038-83C8-4B15-A424-6E710CFA7933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lvl="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19038-83C8-4B15-A424-6E710CFA7933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lvl="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19038-83C8-4B15-A424-6E710CFA7933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lvl="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19038-83C8-4B15-A424-6E710CFA7933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lvl="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 smtClean="0"/>
          </a:p>
          <a:p>
            <a:pPr marL="228600" indent="-228600"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19038-83C8-4B15-A424-6E710CFA7933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000" y="2628508"/>
            <a:ext cx="2628000" cy="4229631"/>
          </a:xfrm>
          <a:prstGeom prst="rect">
            <a:avLst/>
          </a:prstGeom>
        </p:spPr>
      </p:pic>
      <p:pic>
        <p:nvPicPr>
          <p:cNvPr id="39" name="Imag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000" y="6001200"/>
            <a:ext cx="1742400" cy="685680"/>
          </a:xfrm>
          <a:prstGeom prst="rect">
            <a:avLst/>
          </a:prstGeom>
        </p:spPr>
      </p:pic>
      <p:pic>
        <p:nvPicPr>
          <p:cNvPr id="36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508"/>
            <a:ext cx="2628000" cy="4229631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ctrTitle" hasCustomPrompt="1"/>
          </p:nvPr>
        </p:nvSpPr>
        <p:spPr>
          <a:xfrm>
            <a:off x="1368000" y="2480400"/>
            <a:ext cx="6300000" cy="1267200"/>
          </a:xfrm>
          <a:prstGeom prst="rect">
            <a:avLst/>
          </a:prstGeom>
        </p:spPr>
        <p:txBody>
          <a:bodyPr lIns="90000" rIns="90000" anchor="b">
            <a:spAutoFit/>
          </a:bodyPr>
          <a:lstStyle>
            <a:lvl1pPr>
              <a:lnSpc>
                <a:spcPts val="4500"/>
              </a:lnSpc>
              <a:defRPr sz="4500" cap="all" baseline="0">
                <a:solidFill>
                  <a:schemeClr val="bg1"/>
                </a:solidFill>
              </a:defRPr>
            </a:lvl1pPr>
          </a:lstStyle>
          <a:p>
            <a:r>
              <a:rPr kumimoji="0" lang="fr-FR" dirty="0" smtClean="0"/>
              <a:t>CLIQUEZ POUR MODIFIER LE TITRE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 hasCustomPrompt="1"/>
          </p:nvPr>
        </p:nvSpPr>
        <p:spPr>
          <a:xfrm>
            <a:off x="1368000" y="3805200"/>
            <a:ext cx="6300000" cy="352800"/>
          </a:xfrm>
        </p:spPr>
        <p:txBody>
          <a:bodyPr lIns="90000" rIns="90000"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dirty="0" smtClean="0"/>
              <a:t>Cliquez pour modifier les sous-titres</a:t>
            </a:r>
            <a:endParaRPr kumimoji="0" lang="en-US" dirty="0"/>
          </a:p>
        </p:txBody>
      </p:sp>
      <p:pic>
        <p:nvPicPr>
          <p:cNvPr id="37" name="Imag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1200" y="432000"/>
            <a:ext cx="692307" cy="1440000"/>
          </a:xfrm>
          <a:prstGeom prst="rect">
            <a:avLst/>
          </a:prstGeom>
        </p:spPr>
      </p:pic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1D8BD707-D9CF-40AE-B4C6-C98DA3205C09}" type="datetimeFigureOut">
              <a:rPr lang="en-US" smtClean="0"/>
              <a:pPr/>
              <a:t>16-Aug-2013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fr-FR" dirty="0" smtClean="0"/>
              <a:t>Cliquez pour modifier les styles du texte du masque</a:t>
            </a:r>
            <a:endParaRPr lang="en-US" dirty="0" smtClean="0"/>
          </a:p>
          <a:p>
            <a:pPr lvl="1" eaLnBrk="1" latinLnBrk="0" hangingPunct="1"/>
            <a:r>
              <a:rPr lang="en-US" dirty="0" err="1" smtClean="0"/>
              <a:t>Deuxième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lang="en-US" dirty="0" smtClean="0"/>
          </a:p>
          <a:p>
            <a:pPr lvl="2" eaLnBrk="1" latinLnBrk="0" hangingPunct="1"/>
            <a:r>
              <a:rPr lang="en-US" dirty="0" err="1" smtClean="0"/>
              <a:t>Troisième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lang="en-US" dirty="0" smtClean="0"/>
          </a:p>
          <a:p>
            <a:pPr lvl="3" eaLnBrk="1" latinLnBrk="0" hangingPunct="1"/>
            <a:r>
              <a:rPr lang="en-US" dirty="0" err="1" smtClean="0"/>
              <a:t>Quatrième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lang="en-US" dirty="0" smtClean="0"/>
          </a:p>
          <a:p>
            <a:pPr lvl="4" eaLnBrk="1" latinLnBrk="0" hangingPunct="1"/>
            <a:r>
              <a:rPr lang="en-US" dirty="0" err="1" smtClean="0"/>
              <a:t>Cinquième</a:t>
            </a:r>
            <a:r>
              <a:rPr lang="en-US" dirty="0" smtClean="0"/>
              <a:t> </a:t>
            </a:r>
            <a:r>
              <a:rPr lang="en-US" dirty="0" err="1" smtClean="0"/>
              <a:t>niveau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1D8BD707-D9CF-40AE-B4C6-C98DA3205C09}" type="datetimeFigureOut">
              <a:rPr lang="en-US" smtClean="0"/>
              <a:pPr/>
              <a:t>16-Aug-2013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 smtClean="0"/>
              <a:t>Cliquez pour modifier le titre</a:t>
            </a:r>
            <a:br>
              <a:rPr lang="fr-FR" dirty="0" smtClean="0"/>
            </a:br>
            <a:r>
              <a:rPr lang="fr-FR" dirty="0" smtClean="0"/>
              <a:t>Le titre peut-être étendu sur deux lignes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-tête de 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3600" y="5328000"/>
            <a:ext cx="950407" cy="1530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00" y="468000"/>
            <a:ext cx="692308" cy="1440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260000" y="2682992"/>
            <a:ext cx="6624000" cy="1531616"/>
          </a:xfrm>
        </p:spPr>
        <p:txBody>
          <a:bodyPr anchor="ctr" anchorCtr="0">
            <a:spAutoFit/>
          </a:bodyPr>
          <a:lstStyle>
            <a:lvl1pPr algn="ctr">
              <a:lnSpc>
                <a:spcPts val="3700"/>
              </a:lnSpc>
              <a:defRPr sz="3700" b="0" i="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</a:t>
            </a:r>
            <a:br>
              <a:rPr lang="fr-FR" dirty="0" smtClean="0"/>
            </a:br>
            <a:r>
              <a:rPr lang="fr-FR" dirty="0" smtClean="0"/>
              <a:t>le titre de l'en-tête de section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1D8BD707-D9CF-40AE-B4C6-C98DA3205C09}" type="datetimeFigureOut">
              <a:rPr lang="en-US" smtClean="0"/>
              <a:pPr/>
              <a:t>16-Aug-2013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tx2"/>
                </a:solidFill>
                <a:latin typeface="Arial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16-Aug-2013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600" y="5328184"/>
            <a:ext cx="950407" cy="152963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 bwMode="auto">
          <a:xfrm>
            <a:off x="504000" y="1306800"/>
            <a:ext cx="8154000" cy="0"/>
          </a:xfrm>
          <a:prstGeom prst="rect">
            <a:avLst/>
          </a:prstGeom>
          <a:noFill/>
          <a:ln w="6350" cap="flat" cmpd="sng" algn="ctr">
            <a:solidFill>
              <a:srgbClr val="72727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 65 Medium" pitchFamily="34" charset="0"/>
            </a:endParaRPr>
          </a:p>
        </p:txBody>
      </p:sp>
      <p:pic>
        <p:nvPicPr>
          <p:cNvPr id="24" name="Image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400" y="288000"/>
            <a:ext cx="458653" cy="954000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68000" y="1602000"/>
            <a:ext cx="8218800" cy="4525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dirty="0" smtClean="0"/>
              <a:t>Cliquez pour modifier les styles du texte du masque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err="1" smtClean="0"/>
              <a:t>Deuxième</a:t>
            </a:r>
            <a:r>
              <a:rPr kumimoji="0" lang="en-US" dirty="0" smtClean="0"/>
              <a:t> </a:t>
            </a:r>
            <a:r>
              <a:rPr kumimoji="0" lang="en-US" dirty="0" err="1" smtClean="0"/>
              <a:t>niveau</a:t>
            </a:r>
            <a:endParaRPr kumimoji="0" lang="en-US" dirty="0" smtClean="0"/>
          </a:p>
          <a:p>
            <a:pPr lvl="2" eaLnBrk="1" latinLnBrk="0" hangingPunct="1"/>
            <a:r>
              <a:rPr kumimoji="0" lang="en-US" dirty="0" err="1" smtClean="0"/>
              <a:t>Troisième</a:t>
            </a:r>
            <a:r>
              <a:rPr kumimoji="0" lang="en-US" dirty="0" smtClean="0"/>
              <a:t> </a:t>
            </a:r>
            <a:r>
              <a:rPr kumimoji="0" lang="en-US" dirty="0" err="1" smtClean="0"/>
              <a:t>niveau</a:t>
            </a:r>
            <a:endParaRPr kumimoji="0" lang="en-US" dirty="0" smtClean="0"/>
          </a:p>
          <a:p>
            <a:pPr lvl="3" eaLnBrk="1" latinLnBrk="0" hangingPunct="1"/>
            <a:r>
              <a:rPr kumimoji="0" lang="en-US" dirty="0" err="1" smtClean="0"/>
              <a:t>Quatrième</a:t>
            </a:r>
            <a:r>
              <a:rPr kumimoji="0" lang="en-US" dirty="0" smtClean="0"/>
              <a:t> </a:t>
            </a:r>
            <a:r>
              <a:rPr kumimoji="0" lang="en-US" dirty="0" err="1" smtClean="0"/>
              <a:t>niveau</a:t>
            </a:r>
            <a:endParaRPr kumimoji="0" lang="en-US" dirty="0" smtClean="0"/>
          </a:p>
          <a:p>
            <a:pPr lvl="4" eaLnBrk="1" latinLnBrk="0" hangingPunct="1"/>
            <a:r>
              <a:rPr kumimoji="0" lang="en-US" dirty="0" err="1" smtClean="0"/>
              <a:t>Cinquième</a:t>
            </a:r>
            <a:r>
              <a:rPr kumimoji="0" lang="en-US" dirty="0" smtClean="0"/>
              <a:t> </a:t>
            </a:r>
            <a:r>
              <a:rPr kumimoji="0" lang="en-US" dirty="0" err="1" smtClean="0"/>
              <a:t>niveau</a:t>
            </a:r>
            <a:endParaRPr kumimoji="0" lang="en-US" dirty="0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 smtClean="0"/>
              <a:t>Cliquez pour modifier le titre</a:t>
            </a:r>
            <a:br>
              <a:rPr lang="fr-FR" dirty="0" smtClean="0"/>
            </a:br>
            <a:r>
              <a:rPr lang="fr-FR" dirty="0" smtClean="0"/>
              <a:t>Le titre peut-être étendu sur deux lignes</a:t>
            </a:r>
            <a:endParaRPr lang="en-US" dirty="0"/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1D8BD707-D9CF-40AE-B4C6-C98DA3205C09}" type="datetimeFigureOut">
              <a:rPr lang="en-US" smtClean="0"/>
              <a:pPr/>
              <a:t>16-Aug-2013</a:t>
            </a:fld>
            <a:endParaRPr lang="en-US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4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00" indent="-342000" algn="l" rtl="0" eaLnBrk="1" latinLnBrk="0" hangingPunct="1">
        <a:spcBef>
          <a:spcPts val="768"/>
        </a:spcBef>
        <a:buClr>
          <a:schemeClr val="tx1"/>
        </a:buClr>
        <a:buFont typeface="Arial" pitchFamily="34" charset="0"/>
        <a:buChar char="•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rtl="0" eaLnBrk="1" latinLnBrk="0" hangingPunct="1">
        <a:spcBef>
          <a:spcPts val="672"/>
        </a:spcBef>
        <a:buClr>
          <a:schemeClr val="tx1"/>
        </a:buClr>
        <a:buFont typeface="Arial" pitchFamily="34" charset="0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rtl="0" eaLnBrk="1" latinLnBrk="0" hangingPunct="1">
        <a:spcBef>
          <a:spcPts val="576"/>
        </a:spcBef>
        <a:buClr>
          <a:schemeClr val="tx1"/>
        </a:buClr>
        <a:buFont typeface="Arial" pitchFamily="34" charset="0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–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92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»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762000"/>
            <a:ext cx="6324600" cy="3733800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Arial" pitchFamily="34" charset="0"/>
                <a:cs typeface="Arial" pitchFamily="34" charset="0"/>
              </a:rPr>
              <a:t>OECD High-Level Principles of Long-Term Investment Financing By Institutional Investors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4876800"/>
            <a:ext cx="3505200" cy="824008"/>
          </a:xfrm>
        </p:spPr>
        <p:txBody>
          <a:bodyPr/>
          <a:lstStyle/>
          <a:p>
            <a:pPr>
              <a:lnSpc>
                <a:spcPts val="3000"/>
              </a:lnSpc>
            </a:pPr>
            <a:r>
              <a:rPr lang="en-GB" sz="2000" smtClean="0">
                <a:latin typeface="Arial" pitchFamily="34" charset="0"/>
                <a:cs typeface="Arial" pitchFamily="34" charset="0"/>
              </a:rPr>
              <a:t>Dariusz Stańko</a:t>
            </a:r>
          </a:p>
          <a:p>
            <a:pPr>
              <a:lnSpc>
                <a:spcPts val="3000"/>
              </a:lnSpc>
            </a:pPr>
            <a:r>
              <a:rPr lang="en-GB" sz="2000" smtClean="0">
                <a:latin typeface="Arial" pitchFamily="34" charset="0"/>
                <a:cs typeface="Arial" pitchFamily="34" charset="0"/>
              </a:rPr>
              <a:t>IOPS Secretariat</a:t>
            </a:r>
            <a:endParaRPr lang="en-GB" sz="200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172200"/>
            <a:ext cx="624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IOPS/MFW4A Workshop: </a:t>
            </a:r>
            <a:r>
              <a:rPr lang="en-GB" sz="1400" i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Strengthening private pension systems in Africa through effective supervision</a:t>
            </a:r>
            <a:r>
              <a:rPr lang="en-GB" sz="14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Nairobi, 4-5 September 2013</a:t>
            </a:r>
            <a:endParaRPr lang="en-GB" sz="14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13625" y="0"/>
            <a:ext cx="1730375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400" b="1" dirty="0" smtClean="0">
                <a:latin typeface="Arial" pitchFamily="34" charset="0"/>
                <a:cs typeface="Arial" pitchFamily="34" charset="0"/>
              </a:rPr>
              <a:t>HLP </a:t>
            </a:r>
            <a:r>
              <a:rPr lang="en-GB" sz="3400" b="1" dirty="0" smtClean="0">
                <a:latin typeface="Arial" pitchFamily="34" charset="0"/>
                <a:cs typeface="Arial" pitchFamily="34" charset="0"/>
              </a:rPr>
              <a:t>Principles</a:t>
            </a:r>
            <a:endParaRPr lang="en-GB" sz="3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AutoNum type="arabicPeriod"/>
            </a:pPr>
            <a:r>
              <a:rPr lang="en-GB" sz="2800" dirty="0" smtClean="0">
                <a:latin typeface="Arial" pitchFamily="34" charset="0"/>
                <a:cs typeface="Arial" pitchFamily="34" charset="0"/>
              </a:rPr>
              <a:t>Preconditions for long-term investors</a:t>
            </a:r>
          </a:p>
          <a:p>
            <a:pPr marL="514350" indent="-514350">
              <a:buAutoNum type="arabicPeriod"/>
            </a:pPr>
            <a:r>
              <a:rPr lang="en-GB" sz="2800" dirty="0" smtClean="0">
                <a:latin typeface="Arial" pitchFamily="34" charset="0"/>
                <a:cs typeface="Arial" pitchFamily="34" charset="0"/>
              </a:rPr>
              <a:t>Development of institutional investors and long-term savings</a:t>
            </a:r>
          </a:p>
          <a:p>
            <a:pPr marL="514350" indent="-514350">
              <a:buAutoNum type="arabicPeriod"/>
            </a:pPr>
            <a:r>
              <a:rPr lang="en-GB" sz="2800" dirty="0" smtClean="0">
                <a:latin typeface="Arial" pitchFamily="34" charset="0"/>
                <a:cs typeface="Arial" pitchFamily="34" charset="0"/>
              </a:rPr>
              <a:t>Governance of institutional investors, remuneration and asset management delegation</a:t>
            </a:r>
          </a:p>
          <a:p>
            <a:pPr marL="514350" indent="-514350">
              <a:buAutoNum type="arabicPeriod"/>
            </a:pPr>
            <a:r>
              <a:rPr lang="en-GB" sz="2800" dirty="0" smtClean="0">
                <a:latin typeface="Arial" pitchFamily="34" charset="0"/>
                <a:cs typeface="Arial" pitchFamily="34" charset="0"/>
              </a:rPr>
              <a:t>Financial regulation, valuation and tax treatment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GB" sz="2800" dirty="0" smtClean="0">
                <a:latin typeface="Arial" pitchFamily="34" charset="0"/>
                <a:cs typeface="Arial" pitchFamily="34" charset="0"/>
              </a:rPr>
              <a:t>Financing vehicles and support for long-term investment and collaboration among institutional investors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GB" sz="2800" dirty="0" smtClean="0">
                <a:latin typeface="Arial" pitchFamily="34" charset="0"/>
                <a:cs typeface="Arial" pitchFamily="34" charset="0"/>
              </a:rPr>
              <a:t>Investment restrictions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GB" sz="2800" dirty="0" smtClean="0">
                <a:latin typeface="Arial" pitchFamily="34" charset="0"/>
                <a:cs typeface="Arial" pitchFamily="34" charset="0"/>
              </a:rPr>
              <a:t>Information sharing and disclosure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GB" sz="2800" dirty="0" smtClean="0">
                <a:latin typeface="Arial" pitchFamily="34" charset="0"/>
                <a:cs typeface="Arial" pitchFamily="34" charset="0"/>
              </a:rPr>
              <a:t>Financial education, awareness and consumer protection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>
                <a:latin typeface="Arial" pitchFamily="34" charset="0"/>
                <a:cs typeface="Arial" pitchFamily="34" charset="0"/>
              </a:rPr>
              <a:t>P1 Preconditions for long-term investors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97363"/>
          </a:xfrm>
        </p:spPr>
        <p:txBody>
          <a:bodyPr>
            <a:noAutofit/>
          </a:bodyPr>
          <a:lstStyle/>
          <a:p>
            <a:pPr lvl="0"/>
            <a:r>
              <a:rPr lang="en-GB" sz="2100" dirty="0" smtClean="0">
                <a:latin typeface="+mj-lt"/>
              </a:rPr>
              <a:t>LTI promoting policies</a:t>
            </a:r>
          </a:p>
          <a:p>
            <a:pPr lvl="0"/>
            <a:r>
              <a:rPr lang="en-GB" sz="2100" dirty="0" smtClean="0">
                <a:latin typeface="+mj-lt"/>
              </a:rPr>
              <a:t>Stable macroeconomic conditions</a:t>
            </a:r>
          </a:p>
          <a:p>
            <a:pPr lvl="0"/>
            <a:r>
              <a:rPr lang="en-GB" sz="2100" dirty="0" smtClean="0">
                <a:latin typeface="+mj-lt"/>
              </a:rPr>
              <a:t>Regulatory and supervisory framework for capital markets and financial intermediaries</a:t>
            </a:r>
          </a:p>
          <a:p>
            <a:pPr lvl="0"/>
            <a:r>
              <a:rPr lang="en-GB" sz="2100" dirty="0" smtClean="0">
                <a:latin typeface="+mj-lt"/>
              </a:rPr>
              <a:t>Business regulation, supervision and administrative and procurement procedures</a:t>
            </a:r>
          </a:p>
          <a:p>
            <a:pPr lvl="0"/>
            <a:r>
              <a:rPr lang="en-GB" sz="2100" dirty="0" smtClean="0">
                <a:latin typeface="+mj-lt"/>
              </a:rPr>
              <a:t>Legal and institutional preconditions</a:t>
            </a:r>
          </a:p>
          <a:p>
            <a:pPr lvl="0"/>
            <a:r>
              <a:rPr lang="en-GB" sz="2100" dirty="0" smtClean="0">
                <a:latin typeface="+mj-lt"/>
              </a:rPr>
              <a:t>Long-term investment governmental plans</a:t>
            </a:r>
          </a:p>
          <a:p>
            <a:pPr lvl="0"/>
            <a:r>
              <a:rPr lang="en-GB" sz="2100" dirty="0" smtClean="0">
                <a:latin typeface="+mj-lt"/>
              </a:rPr>
              <a:t>Opportunities for private sector participation in LTI projects. </a:t>
            </a:r>
          </a:p>
          <a:p>
            <a:pPr lvl="0"/>
            <a:r>
              <a:rPr lang="en-GB" sz="2100" dirty="0" smtClean="0">
                <a:latin typeface="+mj-lt"/>
              </a:rPr>
              <a:t>Governmental long-term instruments</a:t>
            </a:r>
          </a:p>
          <a:p>
            <a:pPr marL="514350" indent="-514350">
              <a:buAutoNum type="arabicPeriod"/>
            </a:pPr>
            <a:endParaRPr lang="en-GB" sz="2100" dirty="0">
              <a:latin typeface="+mj-lt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>
                <a:latin typeface="Arial" pitchFamily="34" charset="0"/>
                <a:cs typeface="Arial" pitchFamily="34" charset="0"/>
              </a:rPr>
              <a:t>P2 Development of institutional investors</a:t>
            </a:r>
            <a:br>
              <a:rPr lang="en-GB" sz="2400" b="1" dirty="0" smtClean="0">
                <a:latin typeface="Arial" pitchFamily="34" charset="0"/>
                <a:cs typeface="Arial" pitchFamily="34" charset="0"/>
              </a:rPr>
            </a:br>
            <a:r>
              <a:rPr lang="en-GB" sz="2400" b="1" dirty="0" smtClean="0">
                <a:latin typeface="Arial" pitchFamily="34" charset="0"/>
                <a:cs typeface="Arial" pitchFamily="34" charset="0"/>
              </a:rPr>
              <a:t>and long-term savings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97363"/>
          </a:xfrm>
        </p:spPr>
        <p:txBody>
          <a:bodyPr>
            <a:normAutofit/>
          </a:bodyPr>
          <a:lstStyle/>
          <a:p>
            <a:r>
              <a:rPr lang="en-GB" sz="2100" dirty="0" smtClean="0">
                <a:latin typeface="Arial" pitchFamily="34" charset="0"/>
                <a:cs typeface="Arial" pitchFamily="34" charset="0"/>
              </a:rPr>
              <a:t>Policies to encourage and support the development of institutional investors.</a:t>
            </a:r>
          </a:p>
          <a:p>
            <a:pPr lvl="1"/>
            <a:r>
              <a:rPr lang="en-GB" sz="2100" dirty="0" smtClean="0">
                <a:latin typeface="Arial" pitchFamily="34" charset="0"/>
                <a:cs typeface="Arial" pitchFamily="34" charset="0"/>
              </a:rPr>
              <a:t>savings mobilisation policies </a:t>
            </a:r>
          </a:p>
          <a:p>
            <a:pPr lvl="1"/>
            <a:r>
              <a:rPr lang="en-GB" sz="2100" dirty="0" smtClean="0">
                <a:latin typeface="Arial" pitchFamily="34" charset="0"/>
                <a:cs typeface="Arial" pitchFamily="34" charset="0"/>
              </a:rPr>
              <a:t>efforts to enhance efficiency and reduce costs of long-term saving schemes and institutional investors</a:t>
            </a:r>
          </a:p>
          <a:p>
            <a:pPr marL="514350" indent="-514350">
              <a:buAutoNum type="arabicPeriod"/>
            </a:pPr>
            <a:endParaRPr lang="en-GB" dirty="0">
              <a:latin typeface="+mj-lt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0000" y="273000"/>
            <a:ext cx="7416000" cy="10224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 smtClean="0">
                <a:latin typeface="Arial" pitchFamily="34" charset="0"/>
                <a:cs typeface="Arial" pitchFamily="34" charset="0"/>
              </a:rPr>
              <a:t>P3 Governance of institutional investors, remuneration and asset management delegation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r>
              <a:rPr lang="en-GB" sz="2100" dirty="0" smtClean="0">
                <a:latin typeface="Arial" pitchFamily="34" charset="0"/>
                <a:cs typeface="Arial" pitchFamily="34" charset="0"/>
              </a:rPr>
              <a:t>Governing body of an institutional investor:</a:t>
            </a:r>
          </a:p>
          <a:p>
            <a:pPr lvl="1">
              <a:spcBef>
                <a:spcPts val="0"/>
              </a:spcBef>
            </a:pPr>
            <a:r>
              <a:rPr lang="en-GB" sz="2100" dirty="0" smtClean="0">
                <a:latin typeface="Arial" pitchFamily="34" charset="0"/>
                <a:cs typeface="Arial" pitchFamily="34" charset="0"/>
              </a:rPr>
              <a:t>investment strategy</a:t>
            </a:r>
          </a:p>
          <a:p>
            <a:pPr lvl="1">
              <a:spcBef>
                <a:spcPts val="0"/>
              </a:spcBef>
            </a:pPr>
            <a:r>
              <a:rPr lang="en-GB" sz="2100" dirty="0" smtClean="0">
                <a:latin typeface="Arial" pitchFamily="34" charset="0"/>
                <a:cs typeface="Arial" pitchFamily="34" charset="0"/>
              </a:rPr>
              <a:t>fit and proper, skills </a:t>
            </a:r>
          </a:p>
          <a:p>
            <a:pPr lvl="1">
              <a:spcBef>
                <a:spcPts val="0"/>
              </a:spcBef>
            </a:pPr>
            <a:r>
              <a:rPr lang="en-GB" sz="2100" dirty="0" smtClean="0">
                <a:latin typeface="Arial" pitchFamily="34" charset="0"/>
                <a:cs typeface="Arial" pitchFamily="34" charset="0"/>
              </a:rPr>
              <a:t>risk management</a:t>
            </a:r>
          </a:p>
          <a:p>
            <a:pPr lvl="1">
              <a:spcBef>
                <a:spcPts val="0"/>
              </a:spcBef>
            </a:pPr>
            <a:r>
              <a:rPr lang="en-GB" sz="2100" dirty="0" smtClean="0">
                <a:latin typeface="Arial" pitchFamily="34" charset="0"/>
                <a:cs typeface="Arial" pitchFamily="34" charset="0"/>
              </a:rPr>
              <a:t>conflicts of interest</a:t>
            </a:r>
          </a:p>
          <a:p>
            <a:pPr lvl="1">
              <a:spcBef>
                <a:spcPts val="0"/>
              </a:spcBef>
            </a:pPr>
            <a:r>
              <a:rPr lang="en-GB" sz="2100" dirty="0" smtClean="0">
                <a:latin typeface="Arial" pitchFamily="34" charset="0"/>
                <a:cs typeface="Arial" pitchFamily="34" charset="0"/>
              </a:rPr>
              <a:t>fiduciary duties towards the ultimate owners or beneficiaries</a:t>
            </a:r>
          </a:p>
          <a:p>
            <a:pPr lvl="1">
              <a:spcBef>
                <a:spcPts val="0"/>
              </a:spcBef>
            </a:pPr>
            <a:r>
              <a:rPr lang="en-GB" sz="2100" dirty="0" smtClean="0">
                <a:latin typeface="Arial" pitchFamily="34" charset="0"/>
                <a:cs typeface="Arial" pitchFamily="34" charset="0"/>
              </a:rPr>
              <a:t>performance framework and evaluation of fund managers</a:t>
            </a:r>
          </a:p>
          <a:p>
            <a:r>
              <a:rPr lang="en-GB" sz="2100" dirty="0" smtClean="0">
                <a:latin typeface="Arial" pitchFamily="34" charset="0"/>
                <a:cs typeface="Arial" pitchFamily="34" charset="0"/>
              </a:rPr>
              <a:t>Regulatory and supervisory authorities:</a:t>
            </a:r>
          </a:p>
          <a:p>
            <a:pPr lvl="1">
              <a:spcBef>
                <a:spcPts val="0"/>
              </a:spcBef>
            </a:pPr>
            <a:r>
              <a:rPr lang="en-GB" sz="2100" dirty="0" smtClean="0">
                <a:latin typeface="Arial" pitchFamily="34" charset="0"/>
                <a:cs typeface="Arial" pitchFamily="34" charset="0"/>
              </a:rPr>
              <a:t>monitoring </a:t>
            </a:r>
          </a:p>
          <a:p>
            <a:pPr lvl="1">
              <a:spcBef>
                <a:spcPts val="0"/>
              </a:spcBef>
            </a:pPr>
            <a:r>
              <a:rPr lang="en-GB" sz="2100" dirty="0" smtClean="0">
                <a:latin typeface="Arial" pitchFamily="34" charset="0"/>
                <a:cs typeface="Arial" pitchFamily="34" charset="0"/>
              </a:rPr>
              <a:t>reaction</a:t>
            </a:r>
          </a:p>
          <a:p>
            <a:pPr lvl="1">
              <a:spcBef>
                <a:spcPts val="0"/>
              </a:spcBef>
            </a:pPr>
            <a:r>
              <a:rPr lang="en-GB" sz="2100" dirty="0" smtClean="0">
                <a:latin typeface="Arial" pitchFamily="34" charset="0"/>
                <a:cs typeface="Arial" pitchFamily="34" charset="0"/>
              </a:rPr>
              <a:t>guidance</a:t>
            </a:r>
            <a:endParaRPr lang="en-GB" sz="2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 smtClean="0">
                <a:latin typeface="Arial" pitchFamily="34" charset="0"/>
                <a:cs typeface="Arial" pitchFamily="34" charset="0"/>
              </a:rPr>
              <a:t>P4 Financial regulation, valuation and tax treatment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97363"/>
          </a:xfrm>
        </p:spPr>
        <p:txBody>
          <a:bodyPr>
            <a:normAutofit/>
          </a:bodyPr>
          <a:lstStyle/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Financial regulatory framework 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Solvency, accounting and funding requirements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Valuation methods and benchmarks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Governmental co-operation on the regulatory and supervisory frameworks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Monitoring impact of the regulatory and supervisory framework</a:t>
            </a:r>
          </a:p>
          <a:p>
            <a:pPr marL="514350" indent="-514350">
              <a:buAutoNum type="arabicPeriod"/>
            </a:pPr>
            <a:endParaRPr lang="en-GB" sz="2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GB" sz="2400" b="1" dirty="0" smtClean="0">
                <a:latin typeface="Arial" pitchFamily="34" charset="0"/>
                <a:cs typeface="Arial" pitchFamily="34" charset="0"/>
              </a:rPr>
              <a:t>P5 Financing vehicles and support for </a:t>
            </a:r>
            <a:br>
              <a:rPr lang="en-GB" sz="2400" b="1" dirty="0" smtClean="0">
                <a:latin typeface="Arial" pitchFamily="34" charset="0"/>
                <a:cs typeface="Arial" pitchFamily="34" charset="0"/>
              </a:rPr>
            </a:br>
            <a:r>
              <a:rPr lang="en-GB" sz="2400" b="1" dirty="0" smtClean="0">
                <a:latin typeface="Arial" pitchFamily="34" charset="0"/>
                <a:cs typeface="Arial" pitchFamily="34" charset="0"/>
              </a:rPr>
              <a:t>long-term investment and collaboration </a:t>
            </a:r>
            <a:br>
              <a:rPr lang="en-GB" sz="2400" b="1" dirty="0" smtClean="0">
                <a:latin typeface="Arial" pitchFamily="34" charset="0"/>
                <a:cs typeface="Arial" pitchFamily="34" charset="0"/>
              </a:rPr>
            </a:br>
            <a:r>
              <a:rPr lang="en-GB" sz="2400" b="1" dirty="0" smtClean="0">
                <a:latin typeface="Arial" pitchFamily="34" charset="0"/>
                <a:cs typeface="Arial" pitchFamily="34" charset="0"/>
              </a:rPr>
              <a:t>among institutional investors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97363"/>
          </a:xfrm>
        </p:spPr>
        <p:txBody>
          <a:bodyPr>
            <a:normAutofit/>
          </a:bodyPr>
          <a:lstStyle/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Public intervention in long-term investment projects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Governmental risk mitigation to long-term investment projects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Regulatory framework for pooled investment vehicles and securities channelling financing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Pooled investment vehicles and government support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Policies to address market failures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Collaboration and resource sharing amongst institutional investors</a:t>
            </a:r>
          </a:p>
          <a:p>
            <a:pPr marL="514350" indent="-514350">
              <a:buAutoNum type="arabicPeriod"/>
            </a:pPr>
            <a:endParaRPr lang="en-GB" sz="2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 smtClean="0">
                <a:latin typeface="Arial" pitchFamily="34" charset="0"/>
                <a:cs typeface="Arial" pitchFamily="34" charset="0"/>
              </a:rPr>
              <a:t>P6 Investment restrictions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97363"/>
          </a:xfrm>
        </p:spPr>
        <p:txBody>
          <a:bodyPr>
            <a:normAutofit/>
          </a:bodyPr>
          <a:lstStyle/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Consistency with diversification and financial regulation objectives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Avoidance of unnecessary burdens to international investment</a:t>
            </a:r>
          </a:p>
          <a:p>
            <a:pPr marL="514350" indent="-514350">
              <a:buAutoNum type="arabicPeriod"/>
            </a:pPr>
            <a:endParaRPr lang="en-GB" sz="2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 smtClean="0">
                <a:latin typeface="Arial" pitchFamily="34" charset="0"/>
                <a:cs typeface="Arial" pitchFamily="34" charset="0"/>
              </a:rPr>
              <a:t>P7 Information sharing and disclosure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97363"/>
          </a:xfrm>
        </p:spPr>
        <p:txBody>
          <a:bodyPr>
            <a:normAutofit/>
          </a:bodyPr>
          <a:lstStyle/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Promotion bearing in mind cost and efficiency considerations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Governmental and international organisations activity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Information disclosure by institutional investors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Reporting recent allocation and performance by institutional investors</a:t>
            </a:r>
          </a:p>
          <a:p>
            <a:pPr marL="514350" indent="-514350">
              <a:buAutoNum type="arabicPeriod"/>
            </a:pPr>
            <a:endParaRPr lang="en-GB" sz="2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 smtClean="0">
                <a:latin typeface="Arial" pitchFamily="34" charset="0"/>
                <a:cs typeface="Arial" pitchFamily="34" charset="0"/>
              </a:rPr>
              <a:t>P8 Financial education, awareness and </a:t>
            </a:r>
            <a:br>
              <a:rPr lang="en-GB" sz="2400" b="1" dirty="0" smtClean="0">
                <a:latin typeface="Arial" pitchFamily="34" charset="0"/>
                <a:cs typeface="Arial" pitchFamily="34" charset="0"/>
              </a:rPr>
            </a:br>
            <a:r>
              <a:rPr lang="en-GB" sz="2400" b="1" dirty="0" smtClean="0">
                <a:latin typeface="Arial" pitchFamily="34" charset="0"/>
                <a:cs typeface="Arial" pitchFamily="34" charset="0"/>
              </a:rPr>
              <a:t>consumer protection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97363"/>
          </a:xfrm>
        </p:spPr>
        <p:txBody>
          <a:bodyPr>
            <a:normAutofit/>
          </a:bodyPr>
          <a:lstStyle/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Financial inclusion and consumer protection framework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Main information data to users – benefits, costs and risks of long-term investment vehicles</a:t>
            </a:r>
          </a:p>
          <a:p>
            <a:pPr lvl="0"/>
            <a:r>
              <a:rPr lang="en-GB" sz="2100" dirty="0" smtClean="0">
                <a:latin typeface="Arial" pitchFamily="34" charset="0"/>
                <a:cs typeface="Arial" pitchFamily="34" charset="0"/>
              </a:rPr>
              <a:t>Default investment mechanisms in retirement savings</a:t>
            </a:r>
          </a:p>
          <a:p>
            <a:pPr marL="514350" indent="-514350">
              <a:buAutoNum type="arabicPeriod"/>
            </a:pPr>
            <a:endParaRPr lang="en-GB" sz="2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400" b="1" dirty="0" smtClean="0">
                <a:latin typeface="Arial" pitchFamily="34" charset="0"/>
                <a:cs typeface="Arial" pitchFamily="34" charset="0"/>
              </a:rPr>
              <a:t>Conclusions</a:t>
            </a:r>
            <a:endParaRPr lang="en-GB" sz="3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97363"/>
          </a:xfrm>
        </p:spPr>
        <p:txBody>
          <a:bodyPr/>
          <a:lstStyle/>
          <a:p>
            <a:pPr marL="514350" indent="-514350"/>
            <a:r>
              <a:rPr lang="en-GB" sz="2400" dirty="0" smtClean="0">
                <a:latin typeface="Arial" pitchFamily="34" charset="0"/>
                <a:cs typeface="Arial" pitchFamily="34" charset="0"/>
              </a:rPr>
              <a:t>Once adopted at political level, hopefully used by governments and its agencies to promote policies and instruments that support LTI and eliminate main obstacles</a:t>
            </a:r>
          </a:p>
          <a:p>
            <a:pPr marL="514350" indent="-514350"/>
            <a:r>
              <a:rPr lang="en-GB" sz="2400" dirty="0" smtClean="0">
                <a:latin typeface="Arial" pitchFamily="34" charset="0"/>
                <a:cs typeface="Arial" pitchFamily="34" charset="0"/>
              </a:rPr>
              <a:t>Gives guidance also to long-term institutional investors how to increase efficiency of their investments (collaboration, governance, information disclosure, financial education)</a:t>
            </a:r>
          </a:p>
          <a:p>
            <a:pPr marL="514350" indent="-514350"/>
            <a:r>
              <a:rPr lang="en-GB" sz="2400" dirty="0" smtClean="0">
                <a:latin typeface="Arial" pitchFamily="34" charset="0"/>
                <a:cs typeface="Arial" pitchFamily="34" charset="0"/>
              </a:rPr>
              <a:t>Important point of reference for supervisory authorities</a:t>
            </a:r>
          </a:p>
          <a:p>
            <a:pPr marL="514350" indent="-514350">
              <a:buFont typeface="+mj-lt"/>
              <a:buAutoNum type="arabicPeriod" startAt="5"/>
            </a:pPr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AutoNum type="arabicPeriod" startAt="5"/>
            </a:pP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1143000" y="455613"/>
            <a:ext cx="7481888" cy="86677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3400" b="1" smtClean="0">
                <a:latin typeface="Arial" pitchFamily="34" charset="0"/>
                <a:cs typeface="Arial" pitchFamily="34" charset="0"/>
              </a:rPr>
              <a:t>Outline of the presentation</a:t>
            </a:r>
          </a:p>
        </p:txBody>
      </p:sp>
      <p:sp>
        <p:nvSpPr>
          <p:cNvPr id="6148" name="Content Placeholder 2"/>
          <p:cNvSpPr>
            <a:spLocks noGrp="1"/>
          </p:cNvSpPr>
          <p:nvPr>
            <p:ph idx="1"/>
          </p:nvPr>
        </p:nvSpPr>
        <p:spPr>
          <a:xfrm>
            <a:off x="357189" y="1447800"/>
            <a:ext cx="8024812" cy="5029200"/>
          </a:xfrm>
        </p:spPr>
        <p:txBody>
          <a:bodyPr vert="horz" lIns="91440" tIns="45720" rIns="91440" bIns="45720" rtlCol="0">
            <a:normAutofit fontScale="32500" lnSpcReduction="20000"/>
          </a:bodyPr>
          <a:lstStyle/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>
                <a:tab pos="263525" algn="l"/>
              </a:tabLst>
            </a:pPr>
            <a:r>
              <a:rPr lang="en-GB" sz="7400" dirty="0" smtClean="0">
                <a:latin typeface="Arial" pitchFamily="34" charset="0"/>
                <a:cs typeface="Arial" pitchFamily="34" charset="0"/>
              </a:rPr>
              <a:t>Features of long-term investment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</a:pPr>
            <a:r>
              <a:rPr lang="en-GB" sz="7400" dirty="0" smtClean="0">
                <a:latin typeface="Arial" pitchFamily="34" charset="0"/>
                <a:cs typeface="Arial" pitchFamily="34" charset="0"/>
              </a:rPr>
              <a:t>Background of the OECD High-Level Principles of the Long-Term Investment Financing by Institutional Investors (HLP)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</a:pPr>
            <a:r>
              <a:rPr lang="en-GB" sz="7400" dirty="0" smtClean="0">
                <a:latin typeface="Arial" pitchFamily="34" charset="0"/>
                <a:cs typeface="Arial" pitchFamily="34" charset="0"/>
              </a:rPr>
              <a:t>Process of setting the HLP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</a:pPr>
            <a:r>
              <a:rPr lang="en-GB" sz="7400" dirty="0" smtClean="0">
                <a:latin typeface="Arial" pitchFamily="34" charset="0"/>
                <a:cs typeface="Arial" pitchFamily="34" charset="0"/>
              </a:rPr>
              <a:t>Scope and purpose of the HLP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</a:pPr>
            <a:r>
              <a:rPr lang="en-GB" sz="7400" dirty="0" smtClean="0">
                <a:latin typeface="Arial" pitchFamily="34" charset="0"/>
                <a:cs typeface="Arial" pitchFamily="34" charset="0"/>
              </a:rPr>
              <a:t>Discussion of the key messages contained in the HLP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</a:pPr>
            <a:r>
              <a:rPr lang="en-GB" sz="7400" dirty="0" smtClean="0">
                <a:latin typeface="Arial" pitchFamily="34" charset="0"/>
                <a:cs typeface="Arial" pitchFamily="34" charset="0"/>
              </a:rPr>
              <a:t>Conclusions</a:t>
            </a:r>
          </a:p>
          <a:p>
            <a:pPr marL="0" indent="0">
              <a:buClrTx/>
              <a:buSzTx/>
              <a:buFont typeface="Arial" pitchFamily="34" charset="0"/>
              <a:buAutoNum type="arabicPeriod"/>
            </a:pPr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ClrTx/>
              <a:buSzTx/>
              <a:buFont typeface="Arial" pitchFamily="34" charset="0"/>
              <a:buAutoNum type="arabicPeriod"/>
            </a:pPr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ClrTx/>
              <a:buSzTx/>
              <a:buFont typeface="Arial" pitchFamily="34" charset="0"/>
              <a:buNone/>
            </a:pPr>
            <a:r>
              <a:rPr lang="en-GB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0" indent="0">
              <a:buClrTx/>
              <a:buSzTx/>
              <a:buFont typeface="Arial" pitchFamily="34" charset="0"/>
              <a:buChar char="•"/>
            </a:pPr>
            <a:endParaRPr lang="en-GB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6" name="Slide Number Placeholder 1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E088B6A-27ED-4AB5-B78C-7F5B9FF194EF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614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2DB6E8-17ED-4C0D-8B97-D00CA568F84D}" type="slidenum">
              <a:rPr lang="fr-FR"/>
              <a:pPr/>
              <a:t>3</a:t>
            </a:fld>
            <a:endParaRPr lang="fr-FR"/>
          </a:p>
        </p:txBody>
      </p:sp>
      <p:pic>
        <p:nvPicPr>
          <p:cNvPr id="3994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981075"/>
            <a:ext cx="8424862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Box 10"/>
          <p:cNvSpPr txBox="1">
            <a:spLocks noChangeArrowheads="1"/>
          </p:cNvSpPr>
          <p:nvPr/>
        </p:nvSpPr>
        <p:spPr bwMode="auto">
          <a:xfrm>
            <a:off x="1187450" y="6237288"/>
            <a:ext cx="41052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i="1"/>
              <a:t>Source</a:t>
            </a:r>
            <a:r>
              <a:rPr lang="en-GB" sz="1600"/>
              <a:t>: OECD</a:t>
            </a:r>
            <a:endParaRPr lang="en-US" sz="1600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7812088" y="1773238"/>
            <a:ext cx="936625" cy="287337"/>
          </a:xfrm>
          <a:prstGeom prst="ellipse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endParaRPr lang="en-US" sz="2000">
              <a:latin typeface="Helvetica 65 Medium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812088" y="2349500"/>
            <a:ext cx="936625" cy="287338"/>
          </a:xfrm>
          <a:prstGeom prst="ellipse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endParaRPr lang="en-US" sz="2000">
              <a:latin typeface="Helvetica 65 Medium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1355725" y="304800"/>
            <a:ext cx="7331075" cy="6477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800" b="1" dirty="0" smtClean="0">
                <a:latin typeface="Arial" pitchFamily="34" charset="0"/>
                <a:cs typeface="Arial" pitchFamily="34" charset="0"/>
              </a:rPr>
              <a:t>Institutional investors in the OECD</a:t>
            </a:r>
            <a:endParaRPr lang="en-US" sz="28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7086600" cy="64770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GB" sz="3400" b="1" dirty="0" smtClean="0">
                <a:latin typeface="Arial" pitchFamily="34" charset="0"/>
                <a:cs typeface="Arial" pitchFamily="34" charset="0"/>
              </a:rPr>
              <a:t>SWFs and Public Pension Reserves</a:t>
            </a:r>
            <a:endParaRPr lang="en-US" sz="3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6918A49-F2AC-4EB4-8B87-6AF90A3A500A}" type="slidenum">
              <a:rPr lang="fr-FR"/>
              <a:pPr/>
              <a:t>4</a:t>
            </a:fld>
            <a:endParaRPr lang="fr-FR"/>
          </a:p>
        </p:txBody>
      </p:sp>
      <p:sp>
        <p:nvSpPr>
          <p:cNvPr id="41988" name="TextBox 10"/>
          <p:cNvSpPr txBox="1">
            <a:spLocks noChangeArrowheads="1"/>
          </p:cNvSpPr>
          <p:nvPr/>
        </p:nvSpPr>
        <p:spPr bwMode="auto">
          <a:xfrm>
            <a:off x="1187450" y="6381750"/>
            <a:ext cx="41052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 i="1"/>
              <a:t>Source</a:t>
            </a:r>
            <a:r>
              <a:rPr lang="en-GB" sz="1600"/>
              <a:t>: OECD</a:t>
            </a:r>
            <a:endParaRPr lang="en-US" sz="160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58888" y="1268413"/>
          <a:ext cx="6480718" cy="4652397"/>
        </p:xfrm>
        <a:graphic>
          <a:graphicData uri="http://schemas.openxmlformats.org/drawingml/2006/table">
            <a:tbl>
              <a:tblPr/>
              <a:tblGrid>
                <a:gridCol w="1279577"/>
                <a:gridCol w="2630561"/>
                <a:gridCol w="1039657"/>
                <a:gridCol w="548390"/>
                <a:gridCol w="982533"/>
              </a:tblGrid>
              <a:tr h="16935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Country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Name of the fund or institution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Assets $Billion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Inception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Origin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United States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Social Security Trust Fund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$2,609.0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PPRF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Japan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Government Pension Inv estment Fund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$1,312.8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PPRF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Norway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Government Pension Fund – Global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$664.3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1990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Oil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UAE – Abu Dhabi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Abu Dhabi Investment Authority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$627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1976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Oil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China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SAFE Investment Company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$567.9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1997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Non-Commodity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Saudi Arabia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SAMA Foreign Holdings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$532.8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n.d.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Oil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China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CIC China Investment Corporation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$482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Non-Commodity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Saudi Arabia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General Organisation for Social Insurance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$400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1969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PPRF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0397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China – Hong Kong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Hong Kong Monetary Authority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Inv.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Portfolio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$298.7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1993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Non-Commodity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Kuwait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Kuwait Investment Authority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$296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1953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Oil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995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Singapore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Government of Singapore Investment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Corp.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$247.5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1981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Non-Commodity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Singapore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Temasek Holdings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$157.5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1974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Non-Commodity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Russia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National Weath Fund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$149.7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Oil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Canada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Canadian Pension Plan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$136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1997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PPRF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China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National Social Security Fund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$134.5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PPRF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191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Sweden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National Pension Funds (AP1-AP4 and AP6)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$124.7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PPRF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Qatar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Qatar Investment Authority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$115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Oil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Spain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Social Security Reserve Fund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$85.3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1997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PPRF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Australia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Australian Future Fund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$83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PPRF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France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AGIRC-ARRCO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$71.7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n.d.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PPRF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UAE – Dubai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Investment Corporation of Dubai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$70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Oil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UAE – Abu Dhabi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International Petroleum Investment Company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$65.3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1984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Oil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Libya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Libyan Investment Authority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$65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Oil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Kazakhstan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Kazakhstan National Fund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$61.8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Oil, gas, metals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Algeria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Revenue Regulation Fund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$56.7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Oil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935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UAE – Abu Dhabi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Mubadala Development Company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$53.1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2002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Oil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2128" name="TextBox 5"/>
          <p:cNvSpPr txBox="1">
            <a:spLocks noChangeArrowheads="1"/>
          </p:cNvSpPr>
          <p:nvPr/>
        </p:nvSpPr>
        <p:spPr bwMode="auto">
          <a:xfrm>
            <a:off x="1116013" y="836613"/>
            <a:ext cx="7632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 i="1" dirty="0">
                <a:solidFill>
                  <a:srgbClr val="0070C0"/>
                </a:solidFill>
                <a:latin typeface="Arial Narrow" pitchFamily="34" charset="0"/>
              </a:rPr>
              <a:t>SWFs and PPRFs held nearly USD 10 trillion in assets in 2011</a:t>
            </a:r>
            <a:endParaRPr lang="en-US" sz="2400" b="1" i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400" b="1" dirty="0" smtClean="0">
                <a:latin typeface="Arial" pitchFamily="34" charset="0"/>
                <a:cs typeface="Arial" pitchFamily="34" charset="0"/>
              </a:rPr>
              <a:t>Long-term investment</a:t>
            </a:r>
            <a:endParaRPr lang="en-GB" sz="3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334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Potentially positive impact of LTI on</a:t>
            </a:r>
          </a:p>
          <a:p>
            <a:pPr lvl="1"/>
            <a:r>
              <a:rPr lang="en-US" sz="2000" dirty="0" smtClean="0">
                <a:latin typeface="Arial" pitchFamily="34" charset="0"/>
                <a:cs typeface="Arial" pitchFamily="34" charset="0"/>
              </a:rPr>
              <a:t>key drivers of growth, competitiveness and employment: infrastructure, company equipment, education and skills, research &amp; development, new technologies;</a:t>
            </a:r>
          </a:p>
          <a:p>
            <a:pPr lvl="1"/>
            <a:r>
              <a:rPr lang="en-US" sz="2000" dirty="0" smtClean="0">
                <a:latin typeface="Arial" pitchFamily="34" charset="0"/>
                <a:cs typeface="Arial" pitchFamily="34" charset="0"/>
              </a:rPr>
              <a:t>development of small and medium-sized enterprises;</a:t>
            </a:r>
          </a:p>
          <a:p>
            <a:pPr lvl="1"/>
            <a:r>
              <a:rPr lang="en-US" sz="2000" dirty="0" smtClean="0">
                <a:latin typeface="Arial" pitchFamily="34" charset="0"/>
                <a:cs typeface="Arial" pitchFamily="34" charset="0"/>
              </a:rPr>
              <a:t>climate change challenges.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Risk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premia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(illiquidity, equity), lower turnover (costs), less cyclical investment pattern (shock absorbers).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Investment risks (market, illiquidity, climate, environment, societal, governance risks).</a:t>
            </a: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400" b="1" dirty="0" smtClean="0">
                <a:latin typeface="Arial" pitchFamily="34" charset="0"/>
                <a:cs typeface="Arial" pitchFamily="34" charset="0"/>
              </a:rPr>
              <a:t>Long-term investment</a:t>
            </a:r>
            <a:endParaRPr lang="en-GB" sz="3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3340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Arial" pitchFamily="34" charset="0"/>
                <a:cs typeface="Arial" pitchFamily="34" charset="0"/>
              </a:rPr>
              <a:t>Reality: long-term investment not that long. Short-termism. </a:t>
            </a:r>
          </a:p>
          <a:p>
            <a:r>
              <a:rPr lang="en-GB" sz="2400" dirty="0" smtClean="0">
                <a:latin typeface="Arial" pitchFamily="34" charset="0"/>
                <a:cs typeface="Arial" pitchFamily="34" charset="0"/>
              </a:rPr>
              <a:t>Impediments:</a:t>
            </a:r>
          </a:p>
          <a:p>
            <a:pPr lvl="1"/>
            <a:r>
              <a:rPr lang="en-GB" sz="2000" dirty="0" smtClean="0">
                <a:latin typeface="Arial" pitchFamily="34" charset="0"/>
                <a:cs typeface="Arial" pitchFamily="34" charset="0"/>
              </a:rPr>
              <a:t>cyclical (e.g., low interest rates) </a:t>
            </a:r>
          </a:p>
          <a:p>
            <a:pPr lvl="1"/>
            <a:r>
              <a:rPr lang="en-GB" sz="2000" dirty="0" smtClean="0">
                <a:latin typeface="Arial" pitchFamily="34" charset="0"/>
                <a:cs typeface="Arial" pitchFamily="34" charset="0"/>
              </a:rPr>
              <a:t>herding behaviour (higher commercialization of DC; insurance demutualization)</a:t>
            </a:r>
          </a:p>
          <a:p>
            <a:pPr lvl="1"/>
            <a:r>
              <a:rPr lang="en-GB" sz="2000" dirty="0" smtClean="0">
                <a:latin typeface="Arial" pitchFamily="34" charset="0"/>
                <a:cs typeface="Arial" pitchFamily="34" charset="0"/>
              </a:rPr>
              <a:t>policy-related (benchmarks, investment limits, accounting, solvency requirements etc.)</a:t>
            </a:r>
          </a:p>
          <a:p>
            <a:pPr lvl="1"/>
            <a:r>
              <a:rPr lang="en-GB" sz="2000" dirty="0" smtClean="0">
                <a:latin typeface="Arial" pitchFamily="34" charset="0"/>
                <a:cs typeface="Arial" pitchFamily="34" charset="0"/>
              </a:rPr>
              <a:t>structural (e.g., population ageing). </a:t>
            </a:r>
          </a:p>
          <a:p>
            <a:r>
              <a:rPr lang="en-GB" sz="2400" dirty="0" smtClean="0">
                <a:latin typeface="Arial" pitchFamily="34" charset="0"/>
                <a:cs typeface="Arial" pitchFamily="34" charset="0"/>
              </a:rPr>
              <a:t>Role of governments, industry regulators and supervisors.</a:t>
            </a: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sz="2400" dirty="0" smtClean="0">
              <a:latin typeface="Arial" pitchFamily="34" charset="0"/>
              <a:cs typeface="Arial" pitchFamily="34" charset="0"/>
            </a:endParaRPr>
          </a:p>
          <a:p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3400" b="1" dirty="0" smtClean="0">
                <a:latin typeface="Arial" pitchFamily="34" charset="0"/>
                <a:cs typeface="Arial" pitchFamily="34" charset="0"/>
              </a:rPr>
              <a:t>HLP - </a:t>
            </a:r>
            <a:r>
              <a:rPr lang="en-GB" sz="3400" b="1" dirty="0" smtClean="0">
                <a:latin typeface="Arial" pitchFamily="34" charset="0"/>
                <a:cs typeface="Arial" pitchFamily="34" charset="0"/>
              </a:rPr>
              <a:t>Background</a:t>
            </a:r>
            <a:endParaRPr lang="en-GB" sz="3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24400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February 2013: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G20 Finance Ministers and Central Bank Governors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encouraged the OECD to develop a report on HLP for consideration at the G20 Summit in Saint Petersburg on 5-6 September ‌2013. </a:t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ts val="3000"/>
              </a:lnSpc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Purpose: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to help governments facilitate and promote long-term investment by institutional investors, particularly among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those institutions such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as pension funds, insurers and sovereign wealth funds that typically have long duration liabilities.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3400" b="1" dirty="0" smtClean="0">
                <a:latin typeface="Arial" pitchFamily="34" charset="0"/>
                <a:cs typeface="Arial" pitchFamily="34" charset="0"/>
              </a:rPr>
              <a:t>HLP - </a:t>
            </a:r>
            <a:r>
              <a:rPr lang="en-GB" sz="3400" b="1" dirty="0" smtClean="0">
                <a:latin typeface="Arial" pitchFamily="34" charset="0"/>
                <a:cs typeface="Arial" pitchFamily="34" charset="0"/>
              </a:rPr>
              <a:t>Process</a:t>
            </a:r>
            <a:endParaRPr lang="en-GB" sz="3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486400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Work developed by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the OECD-led Task Force on Institutional Investors and Long-Term Financing </a:t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>(= G20, FSB, APEC members and relevant international 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>organisations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 since March 2013. </a:t>
            </a:r>
          </a:p>
          <a:p>
            <a:pPr>
              <a:lnSpc>
                <a:spcPts val="3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May 2013: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a public consultation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 Further drafts discussed on 27 May and 17 June. </a:t>
            </a:r>
          </a:p>
          <a:p>
            <a:pPr>
              <a:lnSpc>
                <a:spcPts val="3000"/>
              </a:lnSpc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A final draft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to be endorsed at the G20 Leaders Summit in Saint Petersburg on 5-6 September ‌2013.</a:t>
            </a:r>
          </a:p>
          <a:p>
            <a:endParaRPr lang="en-GB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400" b="1" dirty="0" smtClean="0">
                <a:latin typeface="Arial" pitchFamily="34" charset="0"/>
                <a:cs typeface="Arial" pitchFamily="34" charset="0"/>
              </a:rPr>
              <a:t>HLP - </a:t>
            </a:r>
            <a:r>
              <a:rPr lang="en-GB" sz="3400" b="1" dirty="0" smtClean="0">
                <a:latin typeface="Arial" pitchFamily="34" charset="0"/>
                <a:cs typeface="Arial" pitchFamily="34" charset="0"/>
              </a:rPr>
              <a:t>Scope and purpose</a:t>
            </a:r>
            <a:endParaRPr lang="en-GB" sz="3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Autofit/>
          </a:bodyPr>
          <a:lstStyle/>
          <a:p>
            <a:r>
              <a:rPr lang="en-US" sz="2200" dirty="0" smtClean="0">
                <a:latin typeface="Arial" pitchFamily="34" charset="0"/>
                <a:cs typeface="Arial" pitchFamily="34" charset="0"/>
              </a:rPr>
              <a:t>There are 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8 principles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which are 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non-binding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and of 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high-level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, aimed to provide general orientation and guidance. </a:t>
            </a:r>
          </a:p>
          <a:p>
            <a:r>
              <a:rPr lang="en-US" sz="2200" dirty="0" smtClean="0">
                <a:latin typeface="Arial" pitchFamily="34" charset="0"/>
                <a:cs typeface="Arial" pitchFamily="34" charset="0"/>
              </a:rPr>
              <a:t>They aim to help to 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design policy and regulatory framework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which encourages institutional investors to act in line with their investment horizon and risk-return objectives, enhancing their capacity to provide a stable source of capital for the economy and facilitating the flow of capital into long-term investments.</a:t>
            </a:r>
          </a:p>
          <a:p>
            <a:r>
              <a:rPr lang="en-US" sz="2200" dirty="0" smtClean="0">
                <a:latin typeface="Arial" pitchFamily="34" charset="0"/>
                <a:cs typeface="Arial" pitchFamily="34" charset="0"/>
              </a:rPr>
              <a:t>They are not exhaustive, but focus on 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selected major issues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. They 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complement and do not substitute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any existing international principles and/or guidelines.</a:t>
            </a:r>
          </a:p>
          <a:p>
            <a:r>
              <a:rPr lang="en-US" sz="2200" dirty="0" smtClean="0">
                <a:latin typeface="Arial" pitchFamily="34" charset="0"/>
                <a:cs typeface="Arial" pitchFamily="34" charset="0"/>
              </a:rPr>
              <a:t>They are aimed at 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fostering consistency in approaches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for long-term investment across different policies and jurisdictions.</a:t>
            </a:r>
            <a:endParaRPr lang="en-GB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13" y="0"/>
            <a:ext cx="1500187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CDE_Français_blanc">
  <a:themeElements>
    <a:clrScheme name="OECD white">
      <a:dk1>
        <a:srgbClr val="727272"/>
      </a:dk1>
      <a:lt1>
        <a:sysClr val="window" lastClr="FFFFFF"/>
      </a:lt1>
      <a:dk2>
        <a:srgbClr val="006299"/>
      </a:dk2>
      <a:lt2>
        <a:srgbClr val="E6E6E6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OCDE_Français_blanc</Template>
  <TotalTime>703</TotalTime>
  <Words>1216</Words>
  <Application>Microsoft Office PowerPoint</Application>
  <PresentationFormat>On-screen Show (4:3)</PresentationFormat>
  <Paragraphs>287</Paragraphs>
  <Slides>19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OCDE_Français_blanc</vt:lpstr>
      <vt:lpstr>OECD High-Level Principles of Long-Term Investment Financing By Institutional Investors</vt:lpstr>
      <vt:lpstr>Outline of the presentation</vt:lpstr>
      <vt:lpstr>Institutional investors in the OECD</vt:lpstr>
      <vt:lpstr>SWFs and Public Pension Reserves</vt:lpstr>
      <vt:lpstr>Long-term investment</vt:lpstr>
      <vt:lpstr>Long-term investment</vt:lpstr>
      <vt:lpstr>HLP - Background</vt:lpstr>
      <vt:lpstr>HLP - Process</vt:lpstr>
      <vt:lpstr>HLP - Scope and purpose</vt:lpstr>
      <vt:lpstr>HLP Principles</vt:lpstr>
      <vt:lpstr>P1 Preconditions for long-term investors</vt:lpstr>
      <vt:lpstr>P2 Development of institutional investors and long-term savings</vt:lpstr>
      <vt:lpstr>P3 Governance of institutional investors, remuneration and asset management delegation</vt:lpstr>
      <vt:lpstr>P4 Financial regulation, valuation and tax treatment</vt:lpstr>
      <vt:lpstr>P5 Financing vehicles and support for  long-term investment and collaboration  among institutional investors</vt:lpstr>
      <vt:lpstr>P6 Investment restrictions</vt:lpstr>
      <vt:lpstr>P7 Information sharing and disclosure</vt:lpstr>
      <vt:lpstr>P8 Financial education, awareness and  consumer protection</vt:lpstr>
      <vt:lpstr>Conclusions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OECD High-Level Principles of Long-Term Investment Financing By Institutional Investors</dc:title>
  <dc:creator/>
  <cp:lastModifiedBy>Stanko_D</cp:lastModifiedBy>
  <cp:revision>88</cp:revision>
  <dcterms:created xsi:type="dcterms:W3CDTF">2006-08-16T00:00:00Z</dcterms:created>
  <dcterms:modified xsi:type="dcterms:W3CDTF">2013-08-16T12:00:55Z</dcterms:modified>
</cp:coreProperties>
</file>